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328" r:id="rId2"/>
    <p:sldId id="300" r:id="rId3"/>
    <p:sldId id="344" r:id="rId4"/>
    <p:sldId id="347" r:id="rId5"/>
    <p:sldId id="345" r:id="rId6"/>
    <p:sldId id="322" r:id="rId7"/>
    <p:sldId id="320" r:id="rId8"/>
    <p:sldId id="330" r:id="rId9"/>
    <p:sldId id="290" r:id="rId10"/>
    <p:sldId id="293" r:id="rId11"/>
    <p:sldId id="292" r:id="rId12"/>
    <p:sldId id="348" r:id="rId13"/>
    <p:sldId id="315" r:id="rId14"/>
    <p:sldId id="297" r:id="rId15"/>
    <p:sldId id="298" r:id="rId16"/>
    <p:sldId id="329" r:id="rId17"/>
    <p:sldId id="331" r:id="rId18"/>
    <p:sldId id="332" r:id="rId19"/>
    <p:sldId id="335" r:id="rId20"/>
    <p:sldId id="334" r:id="rId21"/>
    <p:sldId id="337" r:id="rId22"/>
    <p:sldId id="342" r:id="rId23"/>
    <p:sldId id="307" r:id="rId24"/>
    <p:sldId id="346" r:id="rId25"/>
    <p:sldId id="312" r:id="rId26"/>
  </p:sldIdLst>
  <p:sldSz cx="13439775" cy="7559675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4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78"/>
    <a:srgbClr val="6E7878"/>
    <a:srgbClr val="96BE1E"/>
    <a:srgbClr val="96BE78"/>
    <a:srgbClr val="F0F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55" autoAdjust="0"/>
  </p:normalViewPr>
  <p:slideViewPr>
    <p:cSldViewPr snapToGrid="0" showGuides="1">
      <p:cViewPr varScale="1">
        <p:scale>
          <a:sx n="101" d="100"/>
          <a:sy n="101" d="100"/>
        </p:scale>
        <p:origin x="288" y="48"/>
      </p:cViewPr>
      <p:guideLst>
        <p:guide orient="horz" pos="2381"/>
        <p:guide pos="4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322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C0DAE-A38A-4DA4-8543-E60518D8B3FE}" type="datetimeFigureOut">
              <a:rPr lang="de-CH" smtClean="0"/>
              <a:t>29.11.2019</a:t>
            </a:fld>
            <a:endParaRPr lang="de-CH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10BA7-C134-4121-A806-BA6E857CC749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75CD825-F8ED-4C00-8E47-8B450D707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457" y="3924317"/>
            <a:ext cx="1798781" cy="48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4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85" y="1237200"/>
            <a:ext cx="11423809" cy="2631887"/>
          </a:xfrm>
        </p:spPr>
        <p:txBody>
          <a:bodyPr anchor="b"/>
          <a:lstStyle>
            <a:lvl1pPr algn="ctr">
              <a:defRPr sz="83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3"/>
            <a:ext cx="10079832" cy="1825171"/>
          </a:xfrm>
        </p:spPr>
        <p:txBody>
          <a:bodyPr/>
          <a:lstStyle>
            <a:lvl1pPr marL="0" indent="0" algn="ctr">
              <a:buNone/>
              <a:defRPr sz="3326"/>
            </a:lvl1pPr>
            <a:lvl2pPr marL="633493" indent="0" algn="ctr">
              <a:buNone/>
              <a:defRPr sz="2772"/>
            </a:lvl2pPr>
            <a:lvl3pPr marL="1266984" indent="0" algn="ctr">
              <a:buNone/>
              <a:defRPr sz="2494"/>
            </a:lvl3pPr>
            <a:lvl4pPr marL="1900477" indent="0" algn="ctr">
              <a:buNone/>
              <a:defRPr sz="2217"/>
            </a:lvl4pPr>
            <a:lvl5pPr marL="2533969" indent="0" algn="ctr">
              <a:buNone/>
              <a:defRPr sz="2217"/>
            </a:lvl5pPr>
            <a:lvl6pPr marL="3167462" indent="0" algn="ctr">
              <a:buNone/>
              <a:defRPr sz="2217"/>
            </a:lvl6pPr>
            <a:lvl7pPr marL="3800953" indent="0" algn="ctr">
              <a:buNone/>
              <a:defRPr sz="2217"/>
            </a:lvl7pPr>
            <a:lvl8pPr marL="4434446" indent="0" algn="ctr">
              <a:buNone/>
              <a:defRPr sz="2217"/>
            </a:lvl8pPr>
            <a:lvl9pPr marL="5067937" indent="0" algn="ctr">
              <a:buNone/>
              <a:defRPr sz="2217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451926" y="7006703"/>
            <a:ext cx="4535924" cy="40248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‹Nr.›</a:t>
            </a:fld>
            <a:endParaRPr lang="de-CH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999" y="7011712"/>
            <a:ext cx="2163673" cy="402483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38068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033708" y="6972523"/>
            <a:ext cx="3023949" cy="402483"/>
          </a:xfrm>
        </p:spPr>
        <p:txBody>
          <a:bodyPr/>
          <a:lstStyle/>
          <a:p>
            <a:fld id="{6D298966-4179-4940-A228-8A4805476FE4}" type="slidenum">
              <a:rPr lang="de-CH" smtClean="0"/>
              <a:t>‹Nr.›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1F51F6E-3329-4A17-8E69-3801EE084D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90716" y="402428"/>
            <a:ext cx="1466943" cy="331832"/>
          </a:xfrm>
          <a:prstGeom prst="rect">
            <a:avLst/>
          </a:prstGeom>
        </p:spPr>
      </p:pic>
      <p:sp>
        <p:nvSpPr>
          <p:cNvPr id="6" name="Datumsplatzhalter 9">
            <a:extLst>
              <a:ext uri="{FF2B5EF4-FFF2-40B4-BE49-F238E27FC236}">
                <a16:creationId xmlns:a16="http://schemas.microsoft.com/office/drawing/2014/main" id="{311DC7FF-EE8E-4980-B79F-01070EB96A5B}"/>
              </a:ext>
            </a:extLst>
          </p:cNvPr>
          <p:cNvSpPr txBox="1">
            <a:spLocks/>
          </p:cNvSpPr>
          <p:nvPr userDrawn="1"/>
        </p:nvSpPr>
        <p:spPr>
          <a:xfrm>
            <a:off x="282763" y="7011712"/>
            <a:ext cx="1508233" cy="40248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57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Dezember 2019</a:t>
            </a:r>
            <a:endParaRPr lang="de-CH" sz="1257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249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18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FDDE7009-D427-4B6F-B9EE-BE1C6C58D37D}"/>
              </a:ext>
            </a:extLst>
          </p:cNvPr>
          <p:cNvSpPr/>
          <p:nvPr userDrawn="1"/>
        </p:nvSpPr>
        <p:spPr>
          <a:xfrm>
            <a:off x="6" y="3"/>
            <a:ext cx="1643039" cy="7559675"/>
          </a:xfrm>
          <a:prstGeom prst="rect">
            <a:avLst/>
          </a:prstGeom>
          <a:solidFill>
            <a:srgbClr val="96BE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5990" y="15505"/>
            <a:ext cx="10267243" cy="1465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989" y="1105078"/>
            <a:ext cx="1026724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32229" y="7011712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1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D298966-4179-4940-A228-8A4805476FE4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060E8250-399A-4A88-8842-C0803C6F3822}"/>
              </a:ext>
            </a:extLst>
          </p:cNvPr>
          <p:cNvSpPr/>
          <p:nvPr userDrawn="1"/>
        </p:nvSpPr>
        <p:spPr>
          <a:xfrm>
            <a:off x="2036106" y="-577"/>
            <a:ext cx="208913" cy="1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C57FA9B-A635-4436-8844-7A38207D606A}"/>
              </a:ext>
            </a:extLst>
          </p:cNvPr>
          <p:cNvSpPr/>
          <p:nvPr userDrawn="1"/>
        </p:nvSpPr>
        <p:spPr>
          <a:xfrm>
            <a:off x="1436113" y="-4933"/>
            <a:ext cx="208913" cy="1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16" name="Date Placeholder 4">
            <a:extLst>
              <a:ext uri="{FF2B5EF4-FFF2-40B4-BE49-F238E27FC236}">
                <a16:creationId xmlns:a16="http://schemas.microsoft.com/office/drawing/2014/main" id="{66B7C9A3-540C-4C3B-96F3-1001D4FD34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0929" y="7011712"/>
            <a:ext cx="1705177" cy="402483"/>
          </a:xfrm>
          <a:prstGeom prst="rect">
            <a:avLst/>
          </a:prstGeom>
        </p:spPr>
        <p:txBody>
          <a:bodyPr/>
          <a:lstStyle>
            <a:lvl1pPr>
              <a:defRPr sz="1383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de-CH" dirty="0"/>
              <a:t>August 2019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67F1BD9-8A92-4E96-B01B-2F2C88B50EBE}"/>
              </a:ext>
            </a:extLst>
          </p:cNvPr>
          <p:cNvSpPr/>
          <p:nvPr userDrawn="1"/>
        </p:nvSpPr>
        <p:spPr>
          <a:xfrm>
            <a:off x="1018234" y="-4279"/>
            <a:ext cx="208913" cy="1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474C8FF-B372-40BA-B794-544FF3EFF036}"/>
              </a:ext>
            </a:extLst>
          </p:cNvPr>
          <p:cNvSpPr/>
          <p:nvPr userDrawn="1"/>
        </p:nvSpPr>
        <p:spPr>
          <a:xfrm>
            <a:off x="1638354" y="-4933"/>
            <a:ext cx="208913" cy="183458"/>
          </a:xfrm>
          <a:prstGeom prst="rect">
            <a:avLst/>
          </a:prstGeom>
          <a:solidFill>
            <a:srgbClr val="6E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>
              <a:solidFill>
                <a:srgbClr val="6E7878"/>
              </a:solidFill>
            </a:endParaRP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6FEED2CA-AF29-4DA4-BF46-76B0E74E4A6D}"/>
              </a:ext>
            </a:extLst>
          </p:cNvPr>
          <p:cNvSpPr/>
          <p:nvPr userDrawn="1"/>
        </p:nvSpPr>
        <p:spPr>
          <a:xfrm>
            <a:off x="607088" y="-2664"/>
            <a:ext cx="208913" cy="1834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6EF6BE4F-EA5B-42DE-871C-36A59CFEC4BC}"/>
              </a:ext>
            </a:extLst>
          </p:cNvPr>
          <p:cNvSpPr/>
          <p:nvPr userDrawn="1"/>
        </p:nvSpPr>
        <p:spPr>
          <a:xfrm>
            <a:off x="2058719" y="0"/>
            <a:ext cx="208913" cy="183458"/>
          </a:xfrm>
          <a:prstGeom prst="rect">
            <a:avLst/>
          </a:prstGeom>
          <a:solidFill>
            <a:srgbClr val="6E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>
              <a:solidFill>
                <a:srgbClr val="6E7878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78C5FCD0-B88D-47E3-BAA5-09D169D61E68}"/>
              </a:ext>
            </a:extLst>
          </p:cNvPr>
          <p:cNvSpPr/>
          <p:nvPr userDrawn="1"/>
        </p:nvSpPr>
        <p:spPr>
          <a:xfrm>
            <a:off x="2474523" y="-972"/>
            <a:ext cx="208913" cy="183458"/>
          </a:xfrm>
          <a:prstGeom prst="rect">
            <a:avLst/>
          </a:prstGeom>
          <a:solidFill>
            <a:srgbClr val="6E78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>
              <a:solidFill>
                <a:srgbClr val="6E78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762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52" r:id="rId3"/>
  </p:sldLayoutIdLst>
  <p:hf hdr="0"/>
  <p:txStyles>
    <p:titleStyle>
      <a:lvl1pPr algn="l" defTabSz="1266984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16746" indent="-316746" algn="l" defTabSz="1266984" rtl="0" eaLnBrk="1" latinLnBrk="0" hangingPunct="1">
        <a:lnSpc>
          <a:spcPct val="90000"/>
        </a:lnSpc>
        <a:spcBef>
          <a:spcPts val="1385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95023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3017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583731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514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221722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011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850715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1508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3484208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4117699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751192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384684" indent="-316746" algn="l" defTabSz="1266984" rtl="0" eaLnBrk="1" latinLnBrk="0" hangingPunct="1">
        <a:lnSpc>
          <a:spcPct val="90000"/>
        </a:lnSpc>
        <a:spcBef>
          <a:spcPts val="693"/>
        </a:spcBef>
        <a:buFont typeface="Arial" panose="020B0604020202020204" pitchFamily="34" charset="0"/>
        <a:buChar char="•"/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1pPr>
      <a:lvl2pPr marL="63349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2pPr>
      <a:lvl3pPr marL="1266984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3pPr>
      <a:lvl4pPr marL="190047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4pPr>
      <a:lvl5pPr marL="2533969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5pPr>
      <a:lvl6pPr marL="3167462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6pPr>
      <a:lvl7pPr marL="3800953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7pPr>
      <a:lvl8pPr marL="4434446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8pPr>
      <a:lvl9pPr marL="5067937" algn="l" defTabSz="1266984" rtl="0" eaLnBrk="1" latinLnBrk="0" hangingPunct="1">
        <a:defRPr sz="24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file:///\\stadtluzern.ch\Departments$\AGES\7%20Vernetzung\Netzwerk%20Alter%20Luzern\2019-12-02\Pr&#228;sentationen\Netzwerk%20Alter%20Luzern%202019-12-02.pptx#-1,5,Soziale Teilhabe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EC0DF0-34BF-4BCD-A8AD-624DBEB8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</a:t>
            </a:fld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D5EE766-AFE8-413A-9FBA-C11276EA1B26}"/>
              </a:ext>
            </a:extLst>
          </p:cNvPr>
          <p:cNvSpPr/>
          <p:nvPr/>
        </p:nvSpPr>
        <p:spPr>
          <a:xfrm>
            <a:off x="3" y="-971474"/>
            <a:ext cx="13439776" cy="9502629"/>
          </a:xfrm>
          <a:prstGeom prst="rect">
            <a:avLst/>
          </a:prstGeom>
          <a:solidFill>
            <a:srgbClr val="96B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</p:spTree>
    <p:extLst>
      <p:ext uri="{BB962C8B-B14F-4D97-AF65-F5344CB8AC3E}">
        <p14:creationId xmlns:p14="http://schemas.microsoft.com/office/powerpoint/2010/main" val="228518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2958794" y="1536767"/>
            <a:ext cx="10428894" cy="5258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Die Stadt Luzern bei der Umsetzung ihrer Alterspolitk unterstützen.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Die Bekämpfung der </a:t>
            </a:r>
            <a:r>
              <a:rPr lang="de-CH" sz="226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«Einsamkeit im Alter».</a:t>
            </a: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Das Vernetzen sowie Bekanntmachen der</a:t>
            </a:r>
            <a:r>
              <a:rPr lang="de-CH" sz="226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CH" sz="2263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bestehenden</a:t>
            </a:r>
            <a:r>
              <a:rPr lang="de-CH" sz="226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Angebote.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Einen Prozess auslösen der das Thema </a:t>
            </a:r>
            <a:r>
              <a:rPr lang="de-CH" sz="226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«Einsamkeit»</a:t>
            </a: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als krankmachendes Element unserer Zeit ins Bewusstsein von Politik und Allgemeinheit rückt. 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Die Massnahmen für ältere Menschen mit </a:t>
            </a:r>
            <a:r>
              <a:rPr lang="de-CH" sz="2263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«knappen Mitteln» </a:t>
            </a: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weiterentwickeln.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Es soll darüber geredet, geschrieben und entsprechend gehandelt werden!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rgbClr val="6E6E7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96BE1E"/>
              </a:buClr>
            </a:pPr>
            <a:endParaRPr lang="de-CH" sz="2263" dirty="0">
              <a:solidFill>
                <a:srgbClr val="6E6E78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rgbClr val="6E6E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rgbClr val="6E6E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CH" sz="1760" i="1" dirty="0">
              <a:solidFill>
                <a:srgbClr val="6E6E7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5" y="586933"/>
            <a:ext cx="75861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Sinn und Zweck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>
                <a:solidFill>
                  <a:srgbClr val="6E6E78"/>
                </a:solidFill>
              </a:rPr>
              <a:t>10</a:t>
            </a:fld>
            <a:endParaRPr lang="de-CH" dirty="0">
              <a:solidFill>
                <a:srgbClr val="6E6E78"/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DE52FD4-9091-4FF3-9738-96407EC508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052" y="4904861"/>
            <a:ext cx="4551136" cy="254433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47533DC-FB29-4AB7-88B4-B123FFB3D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2492" y="4892816"/>
            <a:ext cx="4819735" cy="2556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7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2958789" y="1650568"/>
            <a:ext cx="9070117" cy="2800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Soziale Teilhabe bezeichnet die Integration von älteren Menschen in die Gemeinschaft von Familien und Freunden sowie in die Gesellschaft als Ganzes.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95932" indent="-395932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Insbesondere aufgrund kritischer Ereignisse wie Trennungen, Todesfälle oder Pensionierung sind alternde Menschen besonders gefährdet, in die soziale Isolation zu geraten und zu vereinsamen.</a:t>
            </a: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rgbClr val="6E7878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Für was steht soziale Teilhabe?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11</a:t>
            </a:fld>
            <a:endParaRPr lang="de-CH" dirty="0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82D77452-7FD1-4DD4-BFA2-26B94F774CA7}"/>
              </a:ext>
            </a:extLst>
          </p:cNvPr>
          <p:cNvSpPr/>
          <p:nvPr/>
        </p:nvSpPr>
        <p:spPr>
          <a:xfrm>
            <a:off x="6374737" y="5445764"/>
            <a:ext cx="1728000" cy="1728000"/>
          </a:xfrm>
          <a:prstGeom prst="ellipse">
            <a:avLst/>
          </a:prstGeom>
          <a:noFill/>
          <a:ln w="38100">
            <a:solidFill>
              <a:srgbClr val="96B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29E0F4CD-4ED0-439F-B2A2-0FB2085293CA}"/>
              </a:ext>
            </a:extLst>
          </p:cNvPr>
          <p:cNvSpPr/>
          <p:nvPr/>
        </p:nvSpPr>
        <p:spPr>
          <a:xfrm>
            <a:off x="5585809" y="4205471"/>
            <a:ext cx="1728000" cy="1728000"/>
          </a:xfrm>
          <a:prstGeom prst="ellipse">
            <a:avLst/>
          </a:prstGeom>
          <a:noFill/>
          <a:ln w="38100">
            <a:solidFill>
              <a:srgbClr val="96B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C5945BCC-AD6A-4437-BB12-293AA3129567}"/>
              </a:ext>
            </a:extLst>
          </p:cNvPr>
          <p:cNvSpPr/>
          <p:nvPr/>
        </p:nvSpPr>
        <p:spPr>
          <a:xfrm>
            <a:off x="7163665" y="4205471"/>
            <a:ext cx="1728000" cy="1728000"/>
          </a:xfrm>
          <a:prstGeom prst="ellipse">
            <a:avLst/>
          </a:prstGeom>
          <a:noFill/>
          <a:ln w="38100">
            <a:solidFill>
              <a:srgbClr val="96BE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8FE88-6EE6-4385-8AEA-67E3DDC93137}"/>
              </a:ext>
            </a:extLst>
          </p:cNvPr>
          <p:cNvSpPr txBox="1"/>
          <p:nvPr/>
        </p:nvSpPr>
        <p:spPr>
          <a:xfrm>
            <a:off x="5899645" y="4770796"/>
            <a:ext cx="1571356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Familie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9D712B7-6853-4AC8-850F-D7FE3C9C4BFF}"/>
              </a:ext>
            </a:extLst>
          </p:cNvPr>
          <p:cNvSpPr txBox="1"/>
          <p:nvPr/>
        </p:nvSpPr>
        <p:spPr>
          <a:xfrm>
            <a:off x="7516697" y="4751222"/>
            <a:ext cx="1571356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Freunde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471B7B1-309D-4928-AABF-4DF1DF810D5B}"/>
              </a:ext>
            </a:extLst>
          </p:cNvPr>
          <p:cNvSpPr txBox="1"/>
          <p:nvPr/>
        </p:nvSpPr>
        <p:spPr>
          <a:xfrm>
            <a:off x="6479780" y="6195832"/>
            <a:ext cx="1801150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Gesellschaft</a:t>
            </a:r>
          </a:p>
        </p:txBody>
      </p:sp>
    </p:spTree>
    <p:extLst>
      <p:ext uri="{BB962C8B-B14F-4D97-AF65-F5344CB8AC3E}">
        <p14:creationId xmlns:p14="http://schemas.microsoft.com/office/powerpoint/2010/main" val="1372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2958789" y="1650567"/>
            <a:ext cx="9070117" cy="5741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In der Schweiz leiden mehr als </a:t>
            </a:r>
            <a:r>
              <a:rPr lang="de-CH" sz="2263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doppelt</a:t>
            </a: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 so viele Menschen ab 75 Jahren an depressiven Symptomen als Personen im Erwerbsalter. </a:t>
            </a:r>
            <a:r>
              <a:rPr lang="de-CH" sz="176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(Baer et. al. 2013)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Ältere Menschen mit guter sozialer Unterstützung haben im Vergleich zu Menschen mit geringer sozialer Teilhabe gleichen Alters eine um 50% höhere Überlebenswahrscheinlichkeit über einen bestimmten Zeitraum betrachtet. </a:t>
            </a:r>
            <a:r>
              <a:rPr lang="de-CH" sz="176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(Holt-Lunstad et. al. 2010)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Einsamkeit kann deshalb genauso gesundheitsschädigend sein wie z.B. das Rauchen. </a:t>
            </a:r>
            <a:r>
              <a:rPr lang="de-CH" sz="176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(Holt-Lunstad et. al. 2010)</a:t>
            </a:r>
          </a:p>
          <a:p>
            <a:pPr marL="359188" indent="-359188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r>
              <a:rPr lang="de-CH" sz="1760" i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Quelle: VIA Gesundheitsförderung Schweiz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Welche Bedeutung hat die soziale Teilhabe?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12</a:t>
            </a:fld>
            <a:endParaRPr lang="de-CH" dirty="0"/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CCF805CD-BBB6-4BE8-A589-79ABD06F1A5E}"/>
              </a:ext>
            </a:extLst>
          </p:cNvPr>
          <p:cNvSpPr txBox="1">
            <a:spLocks/>
          </p:cNvSpPr>
          <p:nvPr/>
        </p:nvSpPr>
        <p:spPr>
          <a:xfrm>
            <a:off x="282763" y="7842354"/>
            <a:ext cx="1508233" cy="5059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57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August 2019</a:t>
            </a:r>
            <a:endParaRPr lang="de-CH" sz="1257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03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2958789" y="1650565"/>
            <a:ext cx="9070117" cy="5741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Soziale Beziehungen bestimmen in jeder Lebenslage unser Wohlbefinden.</a:t>
            </a:r>
          </a:p>
          <a:p>
            <a:pPr>
              <a:buClr>
                <a:srgbClr val="96BE1E"/>
              </a:buClr>
            </a:pPr>
            <a:endParaRPr lang="de-CH" sz="1006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Massgebend für unser Wohlbefinden ist weniger die Quantität als die Qualität sozialer Beziehungen.</a:t>
            </a:r>
          </a:p>
          <a:p>
            <a:pPr>
              <a:buClr>
                <a:srgbClr val="96BE1E"/>
              </a:buClr>
            </a:pPr>
            <a:endParaRPr lang="de-CH" sz="1006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Ein gutes soziales Netz, welches uns Respekt, Wärme, Anerkennung und Geborgenheit vermittelt ist entscheidend für unser Wohl.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1006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Bereits </a:t>
            </a:r>
            <a:r>
              <a:rPr lang="de-CH" sz="2263" b="1" dirty="0">
                <a:solidFill>
                  <a:srgbClr val="C00000"/>
                </a:solidFill>
                <a:latin typeface="+mj-lt"/>
                <a:cs typeface="Times New Roman" panose="02020603050405020304" pitchFamily="18" charset="0"/>
              </a:rPr>
              <a:t>eine</a:t>
            </a: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 soziale Beziehung kann ausreichen, wenn das Denken, Fühlen und Handeln auf Wechselseitigkeit beruht. </a:t>
            </a:r>
            <a:r>
              <a:rPr lang="de-CH" sz="176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(Tesch-Römer, 2010, S.17)</a:t>
            </a:r>
          </a:p>
          <a:p>
            <a:pPr>
              <a:buClr>
                <a:srgbClr val="96BE1E"/>
              </a:buClr>
            </a:pPr>
            <a:endParaRPr lang="de-CH" sz="1006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Das Bedürfnis nach Kontakt ist von Mensch zu Mensch sehr verschieden. Es ist abhängig von Alter, Lebenssituation sowie von Veranlagungen.</a:t>
            </a:r>
          </a:p>
          <a:p>
            <a:pPr>
              <a:buClr>
                <a:srgbClr val="96BE1E"/>
              </a:buClr>
            </a:pPr>
            <a:endParaRPr lang="de-CH" sz="1006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 </a:t>
            </a:r>
            <a:r>
              <a:rPr lang="de-CH" sz="1760" i="1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Quelle: Masterarbeit soziale Gerontologie - Alinka Rüdin</a:t>
            </a:r>
            <a:endParaRPr lang="de-CH" sz="1760" i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Welche Bedeutung hat die soziale Teilhabe?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13</a:t>
            </a:fld>
            <a:endParaRPr lang="de-CH" dirty="0"/>
          </a:p>
        </p:txBody>
      </p:sp>
      <p:sp>
        <p:nvSpPr>
          <p:cNvPr id="11" name="Datumsplatzhalter 9">
            <a:extLst>
              <a:ext uri="{FF2B5EF4-FFF2-40B4-BE49-F238E27FC236}">
                <a16:creationId xmlns:a16="http://schemas.microsoft.com/office/drawing/2014/main" id="{CCF805CD-BBB6-4BE8-A589-79ABD06F1A5E}"/>
              </a:ext>
            </a:extLst>
          </p:cNvPr>
          <p:cNvSpPr txBox="1">
            <a:spLocks/>
          </p:cNvSpPr>
          <p:nvPr/>
        </p:nvSpPr>
        <p:spPr>
          <a:xfrm>
            <a:off x="282763" y="7842354"/>
            <a:ext cx="1508233" cy="50592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57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August 2019</a:t>
            </a:r>
            <a:endParaRPr lang="de-CH" sz="1257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25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F3C1F953-7F58-4CEB-B111-F1275C8DC2A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2380689" y="891628"/>
            <a:ext cx="9082083" cy="6410221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5" y="586933"/>
            <a:ext cx="75861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Die Einflussfaktoren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>
                <a:solidFill>
                  <a:srgbClr val="6E6E78"/>
                </a:solidFill>
              </a:rPr>
              <a:t>14</a:t>
            </a:fld>
            <a:endParaRPr lang="de-CH" dirty="0">
              <a:solidFill>
                <a:srgbClr val="6E6E78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39D1104-533E-47CF-AD43-E5973936CAF3}"/>
              </a:ext>
            </a:extLst>
          </p:cNvPr>
          <p:cNvSpPr txBox="1"/>
          <p:nvPr/>
        </p:nvSpPr>
        <p:spPr>
          <a:xfrm>
            <a:off x="3345287" y="4884799"/>
            <a:ext cx="1007387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Armut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51C73DA6-9B58-466B-8DF3-D46A36E0654C}"/>
              </a:ext>
            </a:extLst>
          </p:cNvPr>
          <p:cNvSpPr/>
          <p:nvPr/>
        </p:nvSpPr>
        <p:spPr>
          <a:xfrm>
            <a:off x="6028473" y="3201810"/>
            <a:ext cx="2240966" cy="2110779"/>
          </a:xfrm>
          <a:prstGeom prst="ellipse">
            <a:avLst/>
          </a:prstGeom>
          <a:solidFill>
            <a:srgbClr val="96B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>
              <a:solidFill>
                <a:srgbClr val="6E6E78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DFA1EE26-D1FA-4B2D-BD78-C9622A42F6D4}"/>
              </a:ext>
            </a:extLst>
          </p:cNvPr>
          <p:cNvSpPr txBox="1"/>
          <p:nvPr/>
        </p:nvSpPr>
        <p:spPr>
          <a:xfrm>
            <a:off x="6481057" y="3746738"/>
            <a:ext cx="1608055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017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Soziale</a:t>
            </a:r>
          </a:p>
          <a:p>
            <a:r>
              <a:rPr lang="de-CH" sz="3017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Teilhabe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43CDE19-1E45-48C1-9ACD-6BA4159D7207}"/>
              </a:ext>
            </a:extLst>
          </p:cNvPr>
          <p:cNvSpPr txBox="1"/>
          <p:nvPr/>
        </p:nvSpPr>
        <p:spPr>
          <a:xfrm>
            <a:off x="7360305" y="2085066"/>
            <a:ext cx="994163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Kontakte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FE292F19-2429-45B4-A6D5-A49E32F2C0CB}"/>
              </a:ext>
            </a:extLst>
          </p:cNvPr>
          <p:cNvSpPr txBox="1"/>
          <p:nvPr/>
        </p:nvSpPr>
        <p:spPr>
          <a:xfrm>
            <a:off x="4681083" y="2934205"/>
            <a:ext cx="1214040" cy="401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1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Wohnen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AAB80B3-6F35-4EA3-9247-DF315D15DB4E}"/>
              </a:ext>
            </a:extLst>
          </p:cNvPr>
          <p:cNvSpPr txBox="1"/>
          <p:nvPr/>
        </p:nvSpPr>
        <p:spPr>
          <a:xfrm>
            <a:off x="8789369" y="1865338"/>
            <a:ext cx="1244339" cy="866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7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Essen</a:t>
            </a:r>
            <a:r>
              <a:rPr lang="de-CH" sz="1508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de-CH" sz="1508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&amp; </a:t>
            </a:r>
          </a:p>
          <a:p>
            <a:pPr algn="ctr"/>
            <a:r>
              <a:rPr lang="de-CH" sz="17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Trinken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C447D5C3-4D07-4D20-A9B1-AB48E42B587E}"/>
              </a:ext>
            </a:extLst>
          </p:cNvPr>
          <p:cNvSpPr txBox="1"/>
          <p:nvPr/>
        </p:nvSpPr>
        <p:spPr>
          <a:xfrm>
            <a:off x="4475080" y="5710547"/>
            <a:ext cx="958265" cy="363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76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Schlafen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685FF192-A551-409F-95B6-F8EB6E1444CF}"/>
              </a:ext>
            </a:extLst>
          </p:cNvPr>
          <p:cNvSpPr txBox="1"/>
          <p:nvPr/>
        </p:nvSpPr>
        <p:spPr>
          <a:xfrm>
            <a:off x="7946021" y="5710547"/>
            <a:ext cx="1230327" cy="711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1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Mobilität</a:t>
            </a:r>
          </a:p>
          <a:p>
            <a:pPr algn="ctr"/>
            <a:r>
              <a:rPr lang="de-CH" sz="201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Bewegen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0C58C1B9-C32D-4BA3-A2D5-C82D405831D8}"/>
              </a:ext>
            </a:extLst>
          </p:cNvPr>
          <p:cNvSpPr txBox="1"/>
          <p:nvPr/>
        </p:nvSpPr>
        <p:spPr>
          <a:xfrm>
            <a:off x="4352674" y="4209573"/>
            <a:ext cx="954479" cy="324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08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Times New Roman" panose="02020603050405020304" pitchFamily="18" charset="0"/>
              </a:rPr>
              <a:t>Medien</a:t>
            </a:r>
          </a:p>
        </p:txBody>
      </p:sp>
    </p:spTree>
    <p:extLst>
      <p:ext uri="{BB962C8B-B14F-4D97-AF65-F5344CB8AC3E}">
        <p14:creationId xmlns:p14="http://schemas.microsoft.com/office/powerpoint/2010/main" val="36883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3015688" y="1650565"/>
            <a:ext cx="9070117" cy="3110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Bestehende Angebote und Lösungsansätze entdecken.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Synergien fördern, vernetzen.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Neue und motivierende Ideen entwickeln.</a:t>
            </a:r>
          </a:p>
          <a:p>
            <a:pPr>
              <a:buClr>
                <a:srgbClr val="C00000"/>
              </a:buClr>
            </a:pPr>
            <a:endParaRPr lang="de-CH" sz="22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Workshop Ziel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15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6F4192B-C082-4883-893B-677F4FC9E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1376" y="2963541"/>
            <a:ext cx="3963077" cy="4008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2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3015688" y="1650564"/>
            <a:ext cx="9552092" cy="601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Beantworten folgender Fragen:</a:t>
            </a:r>
          </a:p>
          <a:p>
            <a:pPr>
              <a:buClr>
                <a:srgbClr val="96BE1E"/>
              </a:buClr>
            </a:pPr>
            <a:endParaRPr lang="de-CH" sz="1508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	- Was bietet die Organisation, für welche ich tätig bin, zu diesem Thema an?</a:t>
            </a:r>
          </a:p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	- Was fehlt mir/meiner Organisation bezüglich Einsamkeit im Alter?</a:t>
            </a:r>
          </a:p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	- Was könnte unsere Organisation noch besser machen?</a:t>
            </a:r>
          </a:p>
          <a:p>
            <a:pPr>
              <a:buClr>
                <a:srgbClr val="96BE1E"/>
              </a:buClr>
              <a:tabLst>
                <a:tab pos="341229" algn="l"/>
              </a:tabLst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	- Welche Erkenntnisse habe ich heute gewonnen?</a:t>
            </a:r>
          </a:p>
          <a:p>
            <a:pPr>
              <a:buClr>
                <a:srgbClr val="96BE1E"/>
              </a:buClr>
              <a:tabLst>
                <a:tab pos="341229" algn="l"/>
              </a:tabLst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buClr>
                <a:srgbClr val="96BE1E"/>
              </a:buClr>
            </a:pPr>
            <a:endParaRPr lang="de-CH" sz="1508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Fotoprotokoll</a:t>
            </a:r>
          </a:p>
          <a:p>
            <a:pPr>
              <a:buClr>
                <a:srgbClr val="C00000"/>
              </a:buClr>
            </a:pPr>
            <a:endParaRPr lang="de-CH" sz="22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22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226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Clr>
                <a:srgbClr val="C00000"/>
              </a:buClr>
            </a:pP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Workshop Form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16</a:t>
            </a:fld>
            <a:endParaRPr lang="de-CH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755623A9-F7A9-4178-9F6D-FB8E394C66F0}"/>
              </a:ext>
            </a:extLst>
          </p:cNvPr>
          <p:cNvGrpSpPr/>
          <p:nvPr/>
        </p:nvGrpSpPr>
        <p:grpSpPr>
          <a:xfrm>
            <a:off x="3108099" y="6181344"/>
            <a:ext cx="3068559" cy="1227423"/>
            <a:chOff x="2003" y="1793531"/>
            <a:chExt cx="2441146" cy="976458"/>
          </a:xfrm>
          <a:solidFill>
            <a:srgbClr val="96BE1E"/>
          </a:solidFill>
        </p:grpSpPr>
        <p:sp>
          <p:nvSpPr>
            <p:cNvPr id="17" name="Pfeil: Chevron 16">
              <a:extLst>
                <a:ext uri="{FF2B5EF4-FFF2-40B4-BE49-F238E27FC236}">
                  <a16:creationId xmlns:a16="http://schemas.microsoft.com/office/drawing/2014/main" id="{F2646BF2-BA0D-4D24-B924-1BBA20A3381B}"/>
                </a:ext>
              </a:extLst>
            </p:cNvPr>
            <p:cNvSpPr/>
            <p:nvPr/>
          </p:nvSpPr>
          <p:spPr>
            <a:xfrm>
              <a:off x="2003" y="1793531"/>
              <a:ext cx="2441146" cy="97645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Pfeil: Chevron 4">
              <a:extLst>
                <a:ext uri="{FF2B5EF4-FFF2-40B4-BE49-F238E27FC236}">
                  <a16:creationId xmlns:a16="http://schemas.microsoft.com/office/drawing/2014/main" id="{1CB4968C-C456-4FED-8953-8BE457F3DB70}"/>
                </a:ext>
              </a:extLst>
            </p:cNvPr>
            <p:cNvSpPr txBox="1"/>
            <p:nvPr/>
          </p:nvSpPr>
          <p:spPr>
            <a:xfrm>
              <a:off x="490232" y="1793531"/>
              <a:ext cx="1464688" cy="9764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1205" tIns="70402" rIns="70402" bIns="70402" numCol="1" spcCol="1270" anchor="ctr" anchorCtr="0">
              <a:noAutofit/>
            </a:bodyPr>
            <a:lstStyle/>
            <a:p>
              <a:pPr algn="ctr" defTabSz="23466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CH" sz="5279" dirty="0"/>
            </a:p>
          </p:txBody>
        </p:sp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C45A91E0-5396-4CC1-9730-1C1A90C0B6FE}"/>
              </a:ext>
            </a:extLst>
          </p:cNvPr>
          <p:cNvGrpSpPr/>
          <p:nvPr/>
        </p:nvGrpSpPr>
        <p:grpSpPr>
          <a:xfrm>
            <a:off x="5869801" y="6183340"/>
            <a:ext cx="3068559" cy="1227423"/>
            <a:chOff x="2003" y="1793531"/>
            <a:chExt cx="2441146" cy="976458"/>
          </a:xfrm>
          <a:solidFill>
            <a:srgbClr val="96BE1E"/>
          </a:solidFill>
        </p:grpSpPr>
        <p:sp>
          <p:nvSpPr>
            <p:cNvPr id="20" name="Pfeil: Chevron 19">
              <a:extLst>
                <a:ext uri="{FF2B5EF4-FFF2-40B4-BE49-F238E27FC236}">
                  <a16:creationId xmlns:a16="http://schemas.microsoft.com/office/drawing/2014/main" id="{909C420F-66DF-4ED6-B1F1-1E0D7203ADB4}"/>
                </a:ext>
              </a:extLst>
            </p:cNvPr>
            <p:cNvSpPr/>
            <p:nvPr/>
          </p:nvSpPr>
          <p:spPr>
            <a:xfrm>
              <a:off x="2003" y="1793531"/>
              <a:ext cx="2441146" cy="97645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feil: Chevron 4">
              <a:extLst>
                <a:ext uri="{FF2B5EF4-FFF2-40B4-BE49-F238E27FC236}">
                  <a16:creationId xmlns:a16="http://schemas.microsoft.com/office/drawing/2014/main" id="{154E1AC9-5119-48E8-ABBE-F86D9ACF5469}"/>
                </a:ext>
              </a:extLst>
            </p:cNvPr>
            <p:cNvSpPr txBox="1"/>
            <p:nvPr/>
          </p:nvSpPr>
          <p:spPr>
            <a:xfrm>
              <a:off x="490232" y="1793531"/>
              <a:ext cx="1464688" cy="9764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1205" tIns="70402" rIns="70402" bIns="70402" numCol="1" spcCol="1270" anchor="ctr" anchorCtr="0">
              <a:noAutofit/>
            </a:bodyPr>
            <a:lstStyle/>
            <a:p>
              <a:pPr algn="ctr" defTabSz="23466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CH" sz="5279" dirty="0"/>
            </a:p>
          </p:txBody>
        </p:sp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6AB22CA4-85D4-42AC-AA07-D13435F73A4A}"/>
              </a:ext>
            </a:extLst>
          </p:cNvPr>
          <p:cNvGrpSpPr/>
          <p:nvPr/>
        </p:nvGrpSpPr>
        <p:grpSpPr>
          <a:xfrm>
            <a:off x="8631503" y="6181344"/>
            <a:ext cx="3068559" cy="1227423"/>
            <a:chOff x="2003" y="1793531"/>
            <a:chExt cx="2441146" cy="976458"/>
          </a:xfrm>
          <a:solidFill>
            <a:srgbClr val="96BE1E"/>
          </a:solidFill>
        </p:grpSpPr>
        <p:sp>
          <p:nvSpPr>
            <p:cNvPr id="23" name="Pfeil: Chevron 22">
              <a:extLst>
                <a:ext uri="{FF2B5EF4-FFF2-40B4-BE49-F238E27FC236}">
                  <a16:creationId xmlns:a16="http://schemas.microsoft.com/office/drawing/2014/main" id="{009A096D-B716-49AD-BE9F-578FEBE49183}"/>
                </a:ext>
              </a:extLst>
            </p:cNvPr>
            <p:cNvSpPr/>
            <p:nvPr/>
          </p:nvSpPr>
          <p:spPr>
            <a:xfrm>
              <a:off x="2003" y="1793531"/>
              <a:ext cx="2441146" cy="976458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feil: Chevron 4">
              <a:extLst>
                <a:ext uri="{FF2B5EF4-FFF2-40B4-BE49-F238E27FC236}">
                  <a16:creationId xmlns:a16="http://schemas.microsoft.com/office/drawing/2014/main" id="{E0D965A6-7D9C-4D59-A03A-26B50128626F}"/>
                </a:ext>
              </a:extLst>
            </p:cNvPr>
            <p:cNvSpPr txBox="1"/>
            <p:nvPr/>
          </p:nvSpPr>
          <p:spPr>
            <a:xfrm>
              <a:off x="490232" y="1793531"/>
              <a:ext cx="1464688" cy="97645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1205" tIns="70402" rIns="70402" bIns="70402" numCol="1" spcCol="1270" anchor="ctr" anchorCtr="0">
              <a:noAutofit/>
            </a:bodyPr>
            <a:lstStyle/>
            <a:p>
              <a:pPr algn="ctr" defTabSz="234669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de-CH" sz="5279" dirty="0"/>
            </a:p>
          </p:txBody>
        </p:sp>
      </p:grpSp>
    </p:spTree>
    <p:extLst>
      <p:ext uri="{BB962C8B-B14F-4D97-AF65-F5344CB8AC3E}">
        <p14:creationId xmlns:p14="http://schemas.microsoft.com/office/powerpoint/2010/main" val="2477418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650089"/>
            <a:ext cx="859700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Was bietet die Organisation, für welche ich tätig bin, zu diesem Thema an?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17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9F8B0845-4BAB-4410-8F4D-8B1EEA11B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340" y="1731756"/>
            <a:ext cx="6029886" cy="5725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4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650088"/>
            <a:ext cx="8597002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Was fehlt mir/meiner Organisation bezüglich Einsamkeit im Alter?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18</a:t>
            </a:fld>
            <a:endParaRPr lang="de-CH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69FC68A-86AE-40AA-925E-80F72A75D0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0204" y="2001183"/>
            <a:ext cx="6848598" cy="4585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9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1" y="650086"/>
            <a:ext cx="10357713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Was könnte unsere Organisation noch besser machen?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19</a:t>
            </a:fld>
            <a:endParaRPr lang="de-CH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9F97A68-2613-4E75-955A-6A9C627C9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53" y="1434373"/>
            <a:ext cx="5914698" cy="538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6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2</a:t>
            </a:fld>
            <a:endParaRPr lang="de-CH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F5150A-0051-415B-8063-AE8793DE56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846" y="3563026"/>
            <a:ext cx="9748402" cy="37864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851B704-8C9B-4843-88AF-E40331C71F0C}"/>
              </a:ext>
            </a:extLst>
          </p:cNvPr>
          <p:cNvSpPr txBox="1"/>
          <p:nvPr/>
        </p:nvSpPr>
        <p:spPr>
          <a:xfrm>
            <a:off x="2742369" y="1049040"/>
            <a:ext cx="9801882" cy="1988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34" dirty="0">
                <a:solidFill>
                  <a:schemeClr val="accent5">
                    <a:lumMod val="75000"/>
                  </a:schemeClr>
                </a:solidFill>
              </a:rPr>
              <a:t>Forum Luzern60plus</a:t>
            </a:r>
          </a:p>
          <a:p>
            <a:endParaRPr lang="de-CH" sz="2263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CH" sz="4022" dirty="0">
                <a:solidFill>
                  <a:srgbClr val="C00000"/>
                </a:solidFill>
                <a:latin typeface="+mj-lt"/>
                <a:cs typeface="Arial" panose="020B0604020202020204" pitchFamily="34" charset="0"/>
              </a:rPr>
              <a:t>mitdenken - mitreden - mitarbeiten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91956D3-085B-4546-B442-5B6A1377DF7A}"/>
              </a:ext>
            </a:extLst>
          </p:cNvPr>
          <p:cNvSpPr txBox="1"/>
          <p:nvPr/>
        </p:nvSpPr>
        <p:spPr>
          <a:xfrm>
            <a:off x="2742366" y="7793089"/>
            <a:ext cx="2509146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63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Livio Arfini</a:t>
            </a:r>
          </a:p>
        </p:txBody>
      </p:sp>
    </p:spTree>
    <p:extLst>
      <p:ext uri="{BB962C8B-B14F-4D97-AF65-F5344CB8AC3E}">
        <p14:creationId xmlns:p14="http://schemas.microsoft.com/office/powerpoint/2010/main" val="370884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1" y="650086"/>
            <a:ext cx="9561964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96BE1E"/>
              </a:buClr>
              <a:tabLst>
                <a:tab pos="341229" algn="l"/>
              </a:tabLst>
            </a:pPr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cs typeface="Times New Roman" panose="02020603050405020304" pitchFamily="18" charset="0"/>
              </a:rPr>
              <a:t>Welche Erkenntnisse habe ich heute gewonnen?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20</a:t>
            </a:fld>
            <a:endParaRPr lang="de-CH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F9038B5-0194-472D-8BAA-F47B6494E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035" y="2019795"/>
            <a:ext cx="7243709" cy="3520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8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3015688" y="1650567"/>
            <a:ext cx="9552092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Problem erkannt!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Viel guter Wille erkennbar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Grosses Engagement der Beteiligten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Mannigfaltiges Angebot vorhanden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Verbesserungsfähige Koordination (Vernetzen)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Ungenügende Kommunikation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Die grosse Frage: Wie werden die Einsamen erreicht?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Fazit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21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799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3015688" y="1650567"/>
            <a:ext cx="9552092" cy="5664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Projekt Plauder – Bänkli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Clr>
                <a:srgbClr val="96BE1E"/>
              </a:buClr>
            </a:pP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Kontakte zu Radio Pilatus, Tele1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Podcast</a:t>
            </a:r>
            <a:endParaRPr lang="de-CH" sz="2263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Times New Roman" panose="02020603050405020304" pitchFamily="18" charset="0"/>
            </a:endParaRP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Idee «Stadtplan»</a:t>
            </a:r>
          </a:p>
          <a:p>
            <a:pPr marL="359188" indent="-359188"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Wir bleiben am Ball</a:t>
            </a: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!</a:t>
            </a:r>
            <a:endParaRPr lang="de-CH" sz="176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Ausblick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22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B637294-778C-45B4-AE86-B3342751A0B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59" y="2269399"/>
            <a:ext cx="5350797" cy="3567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18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42664" y="586933"/>
            <a:ext cx="8597002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Haben Sie noch Klärungsfragen?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23</a:t>
            </a:fld>
            <a:endParaRPr lang="de-CH" dirty="0"/>
          </a:p>
        </p:txBody>
      </p:sp>
      <p:pic>
        <p:nvPicPr>
          <p:cNvPr id="19" name="Bild 7">
            <a:extLst>
              <a:ext uri="{FF2B5EF4-FFF2-40B4-BE49-F238E27FC236}">
                <a16:creationId xmlns:a16="http://schemas.microsoft.com/office/drawing/2014/main" id="{783B9E2D-669D-4530-AB89-2597782E366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0046" y="1371801"/>
            <a:ext cx="5449873" cy="5449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61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AAEC0DF0-34BF-4BCD-A8AD-624DBEB8F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24</a:t>
            </a:fld>
            <a:endParaRPr lang="de-CH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D5EE766-AFE8-413A-9FBA-C11276EA1B26}"/>
              </a:ext>
            </a:extLst>
          </p:cNvPr>
          <p:cNvSpPr/>
          <p:nvPr/>
        </p:nvSpPr>
        <p:spPr>
          <a:xfrm>
            <a:off x="3" y="-971474"/>
            <a:ext cx="13439776" cy="9502629"/>
          </a:xfrm>
          <a:prstGeom prst="rect">
            <a:avLst/>
          </a:prstGeom>
          <a:solidFill>
            <a:srgbClr val="96BE1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</p:spTree>
    <p:extLst>
      <p:ext uri="{BB962C8B-B14F-4D97-AF65-F5344CB8AC3E}">
        <p14:creationId xmlns:p14="http://schemas.microsoft.com/office/powerpoint/2010/main" val="346625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E3C9B7A6-A569-436C-9D3C-931D8B6E81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6066" y="884845"/>
            <a:ext cx="4965483" cy="4609163"/>
          </a:xfrm>
          <a:prstGeom prst="rect">
            <a:avLst/>
          </a:prstGeom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571FB3-E385-445D-B054-B69C9240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43567" y="7793093"/>
            <a:ext cx="414092" cy="505927"/>
          </a:xfrm>
        </p:spPr>
        <p:txBody>
          <a:bodyPr/>
          <a:lstStyle/>
          <a:p>
            <a:fld id="{6D298966-4179-4940-A228-8A4805476FE4}" type="slidenum">
              <a:rPr lang="de-CH" smtClean="0"/>
              <a:t>25</a:t>
            </a:fld>
            <a:endParaRPr lang="de-CH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0BA1728-BDE8-4A57-A558-3B9909C21464}"/>
              </a:ext>
            </a:extLst>
          </p:cNvPr>
          <p:cNvSpPr txBox="1"/>
          <p:nvPr/>
        </p:nvSpPr>
        <p:spPr>
          <a:xfrm>
            <a:off x="5152552" y="2520657"/>
            <a:ext cx="7272041" cy="2471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5461" dirty="0">
                <a:solidFill>
                  <a:schemeClr val="bg2">
                    <a:lumMod val="75000"/>
                  </a:schemeClr>
                </a:solidFill>
                <a:latin typeface="Damion" panose="02000000000000000000" pitchFamily="2" charset="0"/>
                <a:cs typeface="Times New Roman" panose="02020603050405020304" pitchFamily="18" charset="0"/>
              </a:rPr>
              <a:t>Danke!</a:t>
            </a:r>
          </a:p>
        </p:txBody>
      </p:sp>
      <p:sp>
        <p:nvSpPr>
          <p:cNvPr id="6" name="Rechteck 5">
            <a:hlinkClick r:id="rId3" action="ppaction://hlinkpres?slideindex=5&amp;slidetitle=Soziale Teilhabe"/>
          </p:cNvPr>
          <p:cNvSpPr/>
          <p:nvPr/>
        </p:nvSpPr>
        <p:spPr>
          <a:xfrm>
            <a:off x="0" y="228600"/>
            <a:ext cx="13302114" cy="70952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14942" tIns="57471" rIns="114942" bIns="5747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CH" sz="2263"/>
          </a:p>
        </p:txBody>
      </p:sp>
    </p:spTree>
    <p:extLst>
      <p:ext uri="{BB962C8B-B14F-4D97-AF65-F5344CB8AC3E}">
        <p14:creationId xmlns:p14="http://schemas.microsoft.com/office/powerpoint/2010/main" val="241759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31287" y="575553"/>
            <a:ext cx="75861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Was ist das Forum Luzern 60plus?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>
                <a:solidFill>
                  <a:srgbClr val="6E6E78"/>
                </a:solidFill>
              </a:rPr>
              <a:t>3</a:t>
            </a:fld>
            <a:endParaRPr lang="de-CH" dirty="0">
              <a:solidFill>
                <a:srgbClr val="6E6E78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7DCEAFF-8F4E-48CC-B3BE-E31342D0232A}"/>
              </a:ext>
            </a:extLst>
          </p:cNvPr>
          <p:cNvSpPr/>
          <p:nvPr/>
        </p:nvSpPr>
        <p:spPr>
          <a:xfrm>
            <a:off x="2969182" y="1265687"/>
            <a:ext cx="10088479" cy="4077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Das Forum Luzern60plus ist eine ständige Fachkommission der Stadt Luzern.</a:t>
            </a:r>
          </a:p>
          <a:p>
            <a:pPr>
              <a:buClr>
                <a:srgbClr val="C00000"/>
              </a:buClr>
            </a:pPr>
            <a:endParaRPr lang="de-CH" sz="1006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wurde vom Stadtrat eingesetzt, um den Austausch der Generation 60plus mit den Behörden zu vertiefen.</a:t>
            </a:r>
          </a:p>
          <a:p>
            <a:pPr>
              <a:buClr>
                <a:srgbClr val="C00000"/>
              </a:buClr>
            </a:pPr>
            <a:endParaRPr lang="de-CH" sz="1006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Mit dieser Gesprächspartnerschaft kann die ältere Generation ihre Anliegen direkt einbringen.</a:t>
            </a:r>
          </a:p>
          <a:p>
            <a:pPr>
              <a:buClr>
                <a:srgbClr val="C00000"/>
              </a:buClr>
            </a:pPr>
            <a:endParaRPr lang="de-CH" sz="1006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Die Mitglieder engagieren sich ehrenamtlich.</a:t>
            </a:r>
          </a:p>
          <a:p>
            <a:pPr>
              <a:buClr>
                <a:srgbClr val="C00000"/>
              </a:buClr>
            </a:pPr>
            <a:endParaRPr lang="de-CH" sz="1006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wurde von 2011 bis 2013 als Pilotprojekt erprobt und vom Stadtrat mittels Verordnung vom 26. November 2014 definitiv eingeführt.</a:t>
            </a:r>
          </a:p>
          <a:p>
            <a:pPr>
              <a:buClr>
                <a:srgbClr val="C00000"/>
              </a:buClr>
            </a:pPr>
            <a:endParaRPr lang="de-CH" sz="1508" dirty="0">
              <a:solidFill>
                <a:schemeClr val="accent1"/>
              </a:solidFill>
            </a:endParaRPr>
          </a:p>
          <a:p>
            <a:pPr>
              <a:buClr>
                <a:srgbClr val="C00000"/>
              </a:buClr>
            </a:pPr>
            <a:r>
              <a:rPr lang="de-CH" sz="2263" dirty="0">
                <a:solidFill>
                  <a:srgbClr val="C00000"/>
                </a:solidFill>
              </a:rPr>
              <a:t>Die Stadt wurde dadurch zum Dialog- und Handelspartner!</a:t>
            </a:r>
          </a:p>
        </p:txBody>
      </p:sp>
      <p:sp>
        <p:nvSpPr>
          <p:cNvPr id="6" name="Sprechblase: oval 5">
            <a:extLst>
              <a:ext uri="{FF2B5EF4-FFF2-40B4-BE49-F238E27FC236}">
                <a16:creationId xmlns:a16="http://schemas.microsoft.com/office/drawing/2014/main" id="{781F3698-CE48-48DE-8433-715BC8DF4135}"/>
              </a:ext>
            </a:extLst>
          </p:cNvPr>
          <p:cNvSpPr/>
          <p:nvPr/>
        </p:nvSpPr>
        <p:spPr>
          <a:xfrm>
            <a:off x="3116321" y="5256800"/>
            <a:ext cx="3279780" cy="1165530"/>
          </a:xfrm>
          <a:prstGeom prst="wedgeEllipseCallout">
            <a:avLst>
              <a:gd name="adj1" fmla="val 13720"/>
              <a:gd name="adj2" fmla="val 83686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/>
          </a:p>
        </p:txBody>
      </p:sp>
      <p:sp>
        <p:nvSpPr>
          <p:cNvPr id="7" name="Sprechblase: oval 6">
            <a:extLst>
              <a:ext uri="{FF2B5EF4-FFF2-40B4-BE49-F238E27FC236}">
                <a16:creationId xmlns:a16="http://schemas.microsoft.com/office/drawing/2014/main" id="{C6410FC8-45A0-41CD-A734-AE9FC71851BD}"/>
              </a:ext>
            </a:extLst>
          </p:cNvPr>
          <p:cNvSpPr/>
          <p:nvPr/>
        </p:nvSpPr>
        <p:spPr>
          <a:xfrm>
            <a:off x="5720209" y="5343342"/>
            <a:ext cx="3279780" cy="1165530"/>
          </a:xfrm>
          <a:prstGeom prst="wedgeEllipseCallout">
            <a:avLst>
              <a:gd name="adj1" fmla="val 13720"/>
              <a:gd name="adj2" fmla="val 83686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2263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FB1414F-2737-40AF-84C3-7EA621EE5B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1684" y="6844504"/>
            <a:ext cx="3089053" cy="658519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09278F38-7041-463E-A2D6-5B9269168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4386" y="6933283"/>
            <a:ext cx="1553475" cy="44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07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31287" y="575553"/>
            <a:ext cx="75861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Auszüge aus der Verordnung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>
                <a:solidFill>
                  <a:srgbClr val="6E6E78"/>
                </a:solidFill>
              </a:rPr>
              <a:t>4</a:t>
            </a:fld>
            <a:endParaRPr lang="de-CH" dirty="0">
              <a:solidFill>
                <a:srgbClr val="6E6E78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2031F7F8-5B49-40FA-96B7-4AE8D2AA5816}"/>
              </a:ext>
            </a:extLst>
          </p:cNvPr>
          <p:cNvSpPr txBox="1"/>
          <p:nvPr/>
        </p:nvSpPr>
        <p:spPr>
          <a:xfrm>
            <a:off x="2931287" y="1583090"/>
            <a:ext cx="9400448" cy="4367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Das Forum </a:t>
            </a:r>
            <a:r>
              <a:rPr lang="de-CH" sz="2263" b="1" dirty="0">
                <a:solidFill>
                  <a:srgbClr val="C00000"/>
                </a:solidFill>
                <a:latin typeface="+mj-lt"/>
              </a:rPr>
              <a:t>ist parteipolitisch neutral </a:t>
            </a: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und hat insbesondere folgende Aufgaben:</a:t>
            </a:r>
          </a:p>
          <a:p>
            <a:pPr>
              <a:buClr>
                <a:schemeClr val="accent1"/>
              </a:buClr>
            </a:pPr>
            <a:endParaRPr lang="de-CH" sz="1006" dirty="0">
              <a:solidFill>
                <a:schemeClr val="accent1"/>
              </a:solidFill>
              <a:latin typeface="+mj-lt"/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Einbringen von Interessen der Generation 60plus bei Stadtrat, Stadtverwaltung und anderen Behörden.</a:t>
            </a:r>
          </a:p>
          <a:p>
            <a:pPr marL="215513" indent="-215513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de-CH" sz="1006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aktive Stellungnahme und Beteiligung an Vernehmlassungen</a:t>
            </a:r>
          </a:p>
          <a:p>
            <a:pPr>
              <a:buClr>
                <a:schemeClr val="accent6"/>
              </a:buClr>
              <a:tabLst>
                <a:tab pos="341229" algn="l"/>
              </a:tabLst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(Beispiel Alterspolitik, Oktober 2018)</a:t>
            </a:r>
          </a:p>
          <a:p>
            <a:pPr marL="215513" indent="-215513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de-CH" sz="1006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Engagement der Generation 60plus zugunsten einer attraktiven, lebensfreundlichen Stadt Luzern.</a:t>
            </a:r>
          </a:p>
          <a:p>
            <a:pPr marL="215513" indent="-215513">
              <a:buClr>
                <a:schemeClr val="accent6"/>
              </a:buClr>
              <a:buFont typeface="Wingdings" panose="05000000000000000000" pitchFamily="2" charset="2"/>
              <a:buChar char="§"/>
            </a:pPr>
            <a:endParaRPr lang="de-CH" sz="1006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Durchführung von Forumsveranstaltungen oder Organisation von öffentlichen Veranstaltungen (Informationsveranstaltungen, Hearings usw.) zu aktuellen Themen.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499B615-519B-4082-A423-657D7CC66825}"/>
              </a:ext>
            </a:extLst>
          </p:cNvPr>
          <p:cNvSpPr txBox="1"/>
          <p:nvPr/>
        </p:nvSpPr>
        <p:spPr>
          <a:xfrm>
            <a:off x="2931287" y="1233249"/>
            <a:ext cx="5726797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63" dirty="0">
                <a:latin typeface="+mj-lt"/>
                <a:cs typeface="Arial" panose="020B0604020202020204" pitchFamily="34" charset="0"/>
              </a:rPr>
              <a:t>Art. 1 </a:t>
            </a:r>
            <a:r>
              <a:rPr lang="de-CH" sz="2263" i="1" dirty="0">
                <a:latin typeface="+mj-lt"/>
              </a:rPr>
              <a:t>Grundsatz und Aufgaben</a:t>
            </a:r>
            <a:endParaRPr lang="de-CH" sz="2263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254EBBEC-8698-45F0-B2DA-4020B5777405}"/>
              </a:ext>
            </a:extLst>
          </p:cNvPr>
          <p:cNvSpPr txBox="1"/>
          <p:nvPr/>
        </p:nvSpPr>
        <p:spPr>
          <a:xfrm>
            <a:off x="2931287" y="6054000"/>
            <a:ext cx="5726797" cy="440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Art. 2 </a:t>
            </a:r>
            <a:r>
              <a:rPr lang="de-CH" sz="2263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Zusammensetzung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FD46D649-1DDD-43F5-BDD7-E11E4CB3BA7A}"/>
              </a:ext>
            </a:extLst>
          </p:cNvPr>
          <p:cNvSpPr/>
          <p:nvPr/>
        </p:nvSpPr>
        <p:spPr>
          <a:xfrm>
            <a:off x="2931290" y="6505543"/>
            <a:ext cx="9149345" cy="1311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Das Forum besteht aus rund 60 Einwohnerinnen und Einwohner der</a:t>
            </a:r>
          </a:p>
          <a:p>
            <a:pPr>
              <a:buClr>
                <a:schemeClr val="accent6"/>
              </a:buClr>
              <a:tabLst>
                <a:tab pos="341229" algn="l"/>
              </a:tabLst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	</a:t>
            </a:r>
            <a:r>
              <a:rPr lang="de-CH" sz="2263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</a:t>
            </a:r>
            <a:r>
              <a:rPr lang="de-CH" sz="2263" b="1" dirty="0">
                <a:solidFill>
                  <a:srgbClr val="C00000"/>
                </a:solidFill>
                <a:latin typeface="+mj-lt"/>
              </a:rPr>
              <a:t>Stadt Luzern </a:t>
            </a: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die das 60. Altersjahr erreicht haben.</a:t>
            </a:r>
          </a:p>
          <a:p>
            <a:pPr marL="359188" indent="-359188">
              <a:lnSpc>
                <a:spcPct val="150000"/>
              </a:lnSpc>
              <a:buClr>
                <a:schemeClr val="accent6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Das Forum wird durch einen Ausschuss geleitet.</a:t>
            </a:r>
          </a:p>
        </p:txBody>
      </p:sp>
    </p:spTree>
    <p:extLst>
      <p:ext uri="{BB962C8B-B14F-4D97-AF65-F5344CB8AC3E}">
        <p14:creationId xmlns:p14="http://schemas.microsoft.com/office/powerpoint/2010/main" val="225921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DDC3C2F7-E061-4467-A65E-06F9688810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8978" y="-74681"/>
            <a:ext cx="9847103" cy="5493040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5</a:t>
            </a:fld>
            <a:endParaRPr lang="de-CH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A063D55-33AA-41C9-9BF3-4CF1AC38FDA9}"/>
              </a:ext>
            </a:extLst>
          </p:cNvPr>
          <p:cNvSpPr txBox="1"/>
          <p:nvPr/>
        </p:nvSpPr>
        <p:spPr>
          <a:xfrm>
            <a:off x="2564081" y="5748184"/>
            <a:ext cx="10240960" cy="1020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34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Workshop vom 8. Oktober 2019</a:t>
            </a:r>
          </a:p>
        </p:txBody>
      </p:sp>
    </p:spTree>
    <p:extLst>
      <p:ext uri="{BB962C8B-B14F-4D97-AF65-F5344CB8AC3E}">
        <p14:creationId xmlns:p14="http://schemas.microsoft.com/office/powerpoint/2010/main" val="364104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/>
              <a:t>6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1454B34-9C93-46AC-A8E4-27DDECA46E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192" y="1156657"/>
            <a:ext cx="2973088" cy="275974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E6E37C6-6AAE-4813-8D48-C811361C923D}"/>
              </a:ext>
            </a:extLst>
          </p:cNvPr>
          <p:cNvSpPr/>
          <p:nvPr/>
        </p:nvSpPr>
        <p:spPr>
          <a:xfrm>
            <a:off x="4148433" y="2101144"/>
            <a:ext cx="4612160" cy="24715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5461" dirty="0">
                <a:solidFill>
                  <a:srgbClr val="96BE1E"/>
                </a:solidFill>
                <a:latin typeface="Damion" panose="02000000000000000000" pitchFamily="2" charset="0"/>
                <a:cs typeface="Times New Roman" panose="02020603050405020304" pitchFamily="18" charset="0"/>
              </a:rPr>
              <a:t>Motto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FFD1DC6-1558-4C67-B32E-DCE6BDCF6E7D}"/>
              </a:ext>
            </a:extLst>
          </p:cNvPr>
          <p:cNvSpPr txBox="1"/>
          <p:nvPr/>
        </p:nvSpPr>
        <p:spPr>
          <a:xfrm>
            <a:off x="2913369" y="4429934"/>
            <a:ext cx="9400166" cy="1949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34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Der Lösung ist es egal, </a:t>
            </a:r>
          </a:p>
          <a:p>
            <a:r>
              <a:rPr lang="de-CH" sz="6034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woher das Problem kommt!</a:t>
            </a:r>
          </a:p>
        </p:txBody>
      </p:sp>
    </p:spTree>
    <p:extLst>
      <p:ext uri="{BB962C8B-B14F-4D97-AF65-F5344CB8AC3E}">
        <p14:creationId xmlns:p14="http://schemas.microsoft.com/office/powerpoint/2010/main" val="385778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2978743" y="1525643"/>
            <a:ext cx="9957899" cy="3749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Agatha Fausch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Alinka Rüdin (Externe Beraterin)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Dorothée Kipfer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Josef Wicki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Livio Arfini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Walter Kissel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Ursula Korner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31287" y="575553"/>
            <a:ext cx="75861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Arbeitsgruppe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>
                <a:solidFill>
                  <a:srgbClr val="6E6E78"/>
                </a:solidFill>
              </a:rPr>
              <a:t>7</a:t>
            </a:fld>
            <a:endParaRPr lang="de-CH" dirty="0">
              <a:solidFill>
                <a:srgbClr val="6E6E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55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D5675F9C-B6FC-4563-8E95-0F0B029C4C4B}"/>
              </a:ext>
            </a:extLst>
          </p:cNvPr>
          <p:cNvSpPr/>
          <p:nvPr/>
        </p:nvSpPr>
        <p:spPr>
          <a:xfrm>
            <a:off x="2978743" y="1525641"/>
            <a:ext cx="9957899" cy="5838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Christian Vogt	Vicino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Claudia Lauener	SOS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Ester Helfenfinger	Vicino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Evelyne Schrag	Anlaufstelle Alter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Hildegard Stadermann	Pflege und Wohnen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Regula Schärli	Zeitgut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Silvia Olbrich	Reformierte Kirche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Susanna Riklin	Quartiervereine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Thomas Weibel	AHV Zweigstelle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Tom Burri	Selbsthilfe Luzern, OW und NW</a:t>
            </a:r>
          </a:p>
          <a:p>
            <a:pPr marL="359188" indent="-359188">
              <a:lnSpc>
                <a:spcPct val="150000"/>
              </a:lnSpc>
              <a:buClr>
                <a:srgbClr val="96BE1E"/>
              </a:buClr>
              <a:buFont typeface="Wingdings" panose="05000000000000000000" pitchFamily="2" charset="2"/>
              <a:buChar char="§"/>
              <a:tabLst>
                <a:tab pos="3827345" algn="l"/>
              </a:tabLst>
            </a:pPr>
            <a:r>
              <a:rPr lang="de-CH" sz="2263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Arbeitsgruppe	Soziale Teilhabe		</a:t>
            </a:r>
            <a:r>
              <a:rPr lang="de-CH" sz="2263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Times New Roman" panose="02020603050405020304" pitchFamily="18" charset="0"/>
              </a:rPr>
              <a:t>		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FE4433C-32C1-48C3-9761-5BF195394596}"/>
              </a:ext>
            </a:extLst>
          </p:cNvPr>
          <p:cNvSpPr txBox="1"/>
          <p:nvPr/>
        </p:nvSpPr>
        <p:spPr>
          <a:xfrm>
            <a:off x="2931287" y="575553"/>
            <a:ext cx="7586139" cy="63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52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Workshop Teilnehmer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779C1D81-264F-400B-9669-D696214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8966-4179-4940-A228-8A4805476FE4}" type="slidenum">
              <a:rPr lang="de-CH" smtClean="0">
                <a:solidFill>
                  <a:srgbClr val="6E6E78"/>
                </a:solidFill>
              </a:rPr>
              <a:t>8</a:t>
            </a:fld>
            <a:endParaRPr lang="de-CH" dirty="0">
              <a:solidFill>
                <a:srgbClr val="6E6E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16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571FB3-E385-445D-B054-B69C9240C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643567" y="7793093"/>
            <a:ext cx="414092" cy="505927"/>
          </a:xfrm>
        </p:spPr>
        <p:txBody>
          <a:bodyPr/>
          <a:lstStyle/>
          <a:p>
            <a:fld id="{6D298966-4179-4940-A228-8A4805476FE4}" type="slidenum">
              <a:rPr lang="de-CH" smtClean="0"/>
              <a:t>9</a:t>
            </a:fld>
            <a:endParaRPr lang="de-CH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85CD2D2D-4EE5-4620-A741-6E1157415FA2}"/>
              </a:ext>
            </a:extLst>
          </p:cNvPr>
          <p:cNvSpPr txBox="1"/>
          <p:nvPr/>
        </p:nvSpPr>
        <p:spPr>
          <a:xfrm>
            <a:off x="3375816" y="4552915"/>
            <a:ext cx="8398696" cy="1272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7542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…kleines </a:t>
            </a:r>
            <a:r>
              <a:rPr lang="de-CH" sz="7668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Warm-Up</a:t>
            </a:r>
            <a:r>
              <a:rPr lang="de-CH" sz="7542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Times New Roman" panose="02020603050405020304" pitchFamily="18" charset="0"/>
              </a:rPr>
              <a:t>…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3A63B44-9D23-234D-AA58-686CE414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157" y="-229449"/>
            <a:ext cx="7779461" cy="433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14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699</Words>
  <Application>Microsoft Office PowerPoint</Application>
  <PresentationFormat>Benutzerdefiniert</PresentationFormat>
  <Paragraphs>198</Paragraphs>
  <Slides>25</Slides>
  <Notes>0</Notes>
  <HiddenSlides>3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2" baseType="lpstr">
      <vt:lpstr>Arial</vt:lpstr>
      <vt:lpstr>Calibri</vt:lpstr>
      <vt:lpstr>Calibri Light</vt:lpstr>
      <vt:lpstr>Damion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Livio Arfini</dc:creator>
  <cp:lastModifiedBy>Hendry Paolo</cp:lastModifiedBy>
  <cp:revision>292</cp:revision>
  <cp:lastPrinted>2019-08-19T12:19:19Z</cp:lastPrinted>
  <dcterms:created xsi:type="dcterms:W3CDTF">2019-03-19T08:32:26Z</dcterms:created>
  <dcterms:modified xsi:type="dcterms:W3CDTF">2019-11-29T13:12:18Z</dcterms:modified>
</cp:coreProperties>
</file>